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FC0"/>
                </a:solidFill>
                <a:latin typeface="Franklin Gothic Book"/>
                <a:cs typeface="Franklin Gothic Book"/>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FC0"/>
                </a:solidFill>
                <a:latin typeface="Franklin Gothic Book"/>
                <a:cs typeface="Franklin Gothic Book"/>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FC0"/>
                </a:solidFill>
                <a:latin typeface="Franklin Gothic Book"/>
                <a:cs typeface="Franklin Gothic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007" y="70103"/>
            <a:ext cx="9013190" cy="6693534"/>
          </a:xfrm>
          <a:custGeom>
            <a:avLst/>
            <a:gdLst/>
            <a:ahLst/>
            <a:cxnLst/>
            <a:rect l="l" t="t" r="r" b="b"/>
            <a:pathLst>
              <a:path w="9013190" h="6693534">
                <a:moveTo>
                  <a:pt x="0" y="329946"/>
                </a:moveTo>
                <a:lnTo>
                  <a:pt x="3577" y="281184"/>
                </a:lnTo>
                <a:lnTo>
                  <a:pt x="13968" y="234645"/>
                </a:lnTo>
                <a:lnTo>
                  <a:pt x="30664" y="190840"/>
                </a:lnTo>
                <a:lnTo>
                  <a:pt x="53153" y="150277"/>
                </a:lnTo>
                <a:lnTo>
                  <a:pt x="80925" y="113468"/>
                </a:lnTo>
                <a:lnTo>
                  <a:pt x="113469" y="80923"/>
                </a:lnTo>
                <a:lnTo>
                  <a:pt x="150276" y="53151"/>
                </a:lnTo>
                <a:lnTo>
                  <a:pt x="190835" y="30662"/>
                </a:lnTo>
                <a:lnTo>
                  <a:pt x="234636" y="13967"/>
                </a:lnTo>
                <a:lnTo>
                  <a:pt x="281168" y="3576"/>
                </a:lnTo>
                <a:lnTo>
                  <a:pt x="329920" y="0"/>
                </a:lnTo>
                <a:lnTo>
                  <a:pt x="8682990" y="0"/>
                </a:lnTo>
                <a:lnTo>
                  <a:pt x="8731751" y="3576"/>
                </a:lnTo>
                <a:lnTo>
                  <a:pt x="8778290" y="13967"/>
                </a:lnTo>
                <a:lnTo>
                  <a:pt x="8822095" y="30662"/>
                </a:lnTo>
                <a:lnTo>
                  <a:pt x="8862658" y="53151"/>
                </a:lnTo>
                <a:lnTo>
                  <a:pt x="8899467" y="80923"/>
                </a:lnTo>
                <a:lnTo>
                  <a:pt x="8932012" y="113468"/>
                </a:lnTo>
                <a:lnTo>
                  <a:pt x="8959784" y="150277"/>
                </a:lnTo>
                <a:lnTo>
                  <a:pt x="8982273" y="190840"/>
                </a:lnTo>
                <a:lnTo>
                  <a:pt x="8998968" y="234645"/>
                </a:lnTo>
                <a:lnTo>
                  <a:pt x="9009359" y="281184"/>
                </a:lnTo>
                <a:lnTo>
                  <a:pt x="9012936" y="329946"/>
                </a:lnTo>
                <a:lnTo>
                  <a:pt x="9012936" y="6363487"/>
                </a:lnTo>
                <a:lnTo>
                  <a:pt x="9009359" y="6412239"/>
                </a:lnTo>
                <a:lnTo>
                  <a:pt x="8998968" y="6458771"/>
                </a:lnTo>
                <a:lnTo>
                  <a:pt x="8982273" y="6502571"/>
                </a:lnTo>
                <a:lnTo>
                  <a:pt x="8959784" y="6543130"/>
                </a:lnTo>
                <a:lnTo>
                  <a:pt x="8932012" y="6579937"/>
                </a:lnTo>
                <a:lnTo>
                  <a:pt x="8899467" y="6612482"/>
                </a:lnTo>
                <a:lnTo>
                  <a:pt x="8862658" y="6640254"/>
                </a:lnTo>
                <a:lnTo>
                  <a:pt x="8822095" y="6662742"/>
                </a:lnTo>
                <a:lnTo>
                  <a:pt x="8778290" y="6679438"/>
                </a:lnTo>
                <a:lnTo>
                  <a:pt x="8731751" y="6689829"/>
                </a:lnTo>
                <a:lnTo>
                  <a:pt x="8682990" y="6693406"/>
                </a:lnTo>
                <a:lnTo>
                  <a:pt x="329920" y="6693406"/>
                </a:lnTo>
                <a:lnTo>
                  <a:pt x="281168" y="6689829"/>
                </a:lnTo>
                <a:lnTo>
                  <a:pt x="234636" y="6679438"/>
                </a:lnTo>
                <a:lnTo>
                  <a:pt x="190835" y="6662742"/>
                </a:lnTo>
                <a:lnTo>
                  <a:pt x="150276" y="6640254"/>
                </a:lnTo>
                <a:lnTo>
                  <a:pt x="113469" y="6612482"/>
                </a:lnTo>
                <a:lnTo>
                  <a:pt x="80925" y="6579937"/>
                </a:lnTo>
                <a:lnTo>
                  <a:pt x="53153" y="6543130"/>
                </a:lnTo>
                <a:lnTo>
                  <a:pt x="30664" y="6502571"/>
                </a:lnTo>
                <a:lnTo>
                  <a:pt x="13968" y="6458771"/>
                </a:lnTo>
                <a:lnTo>
                  <a:pt x="3577" y="6412239"/>
                </a:lnTo>
                <a:lnTo>
                  <a:pt x="0" y="6363487"/>
                </a:lnTo>
                <a:lnTo>
                  <a:pt x="0" y="329946"/>
                </a:lnTo>
                <a:close/>
              </a:path>
            </a:pathLst>
          </a:custGeom>
          <a:ln w="6096">
            <a:solidFill>
              <a:srgbClr val="000000"/>
            </a:solidFill>
          </a:ln>
        </p:spPr>
        <p:txBody>
          <a:bodyPr wrap="square" lIns="0" tIns="0" rIns="0" bIns="0" rtlCol="0"/>
          <a:lstStyle/>
          <a:p>
            <a:endParaRPr/>
          </a:p>
        </p:txBody>
      </p:sp>
      <p:sp>
        <p:nvSpPr>
          <p:cNvPr id="2" name="Holder 2"/>
          <p:cNvSpPr>
            <a:spLocks noGrp="1"/>
          </p:cNvSpPr>
          <p:nvPr>
            <p:ph type="title"/>
          </p:nvPr>
        </p:nvSpPr>
        <p:spPr>
          <a:xfrm>
            <a:off x="682244" y="228041"/>
            <a:ext cx="5130165" cy="635000"/>
          </a:xfrm>
          <a:prstGeom prst="rect">
            <a:avLst/>
          </a:prstGeom>
        </p:spPr>
        <p:txBody>
          <a:bodyPr wrap="square" lIns="0" tIns="0" rIns="0" bIns="0">
            <a:spAutoFit/>
          </a:bodyPr>
          <a:lstStyle>
            <a:lvl1pPr>
              <a:defRPr sz="4000" b="0" i="0">
                <a:solidFill>
                  <a:srgbClr val="006FC0"/>
                </a:solidFill>
                <a:latin typeface="Franklin Gothic Book"/>
                <a:cs typeface="Franklin Gothic Book"/>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9/8/2017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5130165" cy="635000"/>
          </a:xfrm>
        </p:spPr>
        <p:txBody>
          <a:bodyPr/>
          <a:lstStyle/>
          <a:p>
            <a:r>
              <a:rPr lang="en-US" dirty="0"/>
              <a:t>Renewing DACA </a:t>
            </a:r>
          </a:p>
        </p:txBody>
      </p:sp>
      <p:sp>
        <p:nvSpPr>
          <p:cNvPr id="3" name="Text Placeholder 2"/>
          <p:cNvSpPr>
            <a:spLocks noGrp="1"/>
          </p:cNvSpPr>
          <p:nvPr>
            <p:ph type="body" idx="1"/>
          </p:nvPr>
        </p:nvSpPr>
        <p:spPr>
          <a:xfrm>
            <a:off x="533400" y="990600"/>
            <a:ext cx="8153400" cy="5401479"/>
          </a:xfrm>
        </p:spPr>
        <p:txBody>
          <a:bodyPr/>
          <a:lstStyle/>
          <a:p>
            <a:r>
              <a:rPr lang="en-US" sz="1850" b="1" dirty="0">
                <a:latin typeface="Perpetua" panose="02020502060401020303" pitchFamily="18" charset="0"/>
              </a:rPr>
              <a:t>If I am currently a recipient of DACA, how does this news impact me?</a:t>
            </a:r>
            <a:br>
              <a:rPr lang="en-US" sz="1850" b="1" dirty="0">
                <a:latin typeface="Perpetua" panose="02020502060401020303" pitchFamily="18" charset="0"/>
              </a:rPr>
            </a:br>
            <a:br>
              <a:rPr lang="en-US" sz="1850" dirty="0">
                <a:latin typeface="Perpetua" panose="02020502060401020303" pitchFamily="18" charset="0"/>
              </a:rPr>
            </a:br>
            <a:r>
              <a:rPr lang="en-US" sz="1850" dirty="0">
                <a:latin typeface="Perpetua" panose="02020502060401020303" pitchFamily="18" charset="0"/>
              </a:rPr>
              <a:t>Current DACA recipients will be permitted to retain both the period of deferred action and their work permits (EADs) until they expire, unless terminated or revoked. DACA benefits are generally valid for two years from the date of issuance. </a:t>
            </a:r>
            <a:br>
              <a:rPr lang="en-US" sz="1850" dirty="0">
                <a:latin typeface="Perpetua" panose="02020502060401020303" pitchFamily="18" charset="0"/>
              </a:rPr>
            </a:br>
            <a:endParaRPr lang="en-US" sz="1850" dirty="0">
              <a:latin typeface="Perpetua" panose="02020502060401020303" pitchFamily="18" charset="0"/>
            </a:endParaRPr>
          </a:p>
          <a:p>
            <a:r>
              <a:rPr lang="en-US" sz="1850" b="1" dirty="0">
                <a:latin typeface="Perpetua" panose="02020502060401020303" pitchFamily="18" charset="0"/>
              </a:rPr>
              <a:t>How can I apply to renew my DACA or work permit (EAD)?</a:t>
            </a:r>
            <a:br>
              <a:rPr lang="en-US" sz="1850" b="1" dirty="0">
                <a:latin typeface="Perpetua" panose="02020502060401020303" pitchFamily="18" charset="0"/>
              </a:rPr>
            </a:br>
            <a:br>
              <a:rPr lang="en-US" sz="1850" b="1" dirty="0">
                <a:latin typeface="Perpetua" panose="02020502060401020303" pitchFamily="18" charset="0"/>
              </a:rPr>
            </a:br>
            <a:r>
              <a:rPr lang="en-US" sz="1850" dirty="0">
                <a:latin typeface="Perpetua" panose="02020502060401020303" pitchFamily="18" charset="0"/>
              </a:rPr>
              <a:t>If your DACA or work permit (EAD) is scheduled to expire between September 5, 2017 and March 5, 2018, </a:t>
            </a:r>
            <a:r>
              <a:rPr lang="en-US" sz="1850" u="sng" dirty="0">
                <a:latin typeface="Perpetua" panose="02020502060401020303" pitchFamily="18" charset="0"/>
              </a:rPr>
              <a:t>you may be eligible to renew these permits as long as you do so before October 5, 2017.</a:t>
            </a:r>
            <a:endParaRPr lang="en-US" sz="1850" dirty="0">
              <a:latin typeface="Perpetua" panose="02020502060401020303" pitchFamily="18" charset="0"/>
            </a:endParaRPr>
          </a:p>
          <a:p>
            <a:br>
              <a:rPr lang="en-US" sz="1850" dirty="0">
                <a:latin typeface="Perpetua" panose="02020502060401020303" pitchFamily="18" charset="0"/>
              </a:rPr>
            </a:br>
            <a:r>
              <a:rPr lang="en-US" sz="1850" dirty="0">
                <a:latin typeface="Perpetua" panose="02020502060401020303" pitchFamily="18" charset="0"/>
              </a:rPr>
              <a:t>You can contact the following resources for assistance renewing your DACA or work permit (EAD):</a:t>
            </a:r>
          </a:p>
          <a:p>
            <a:pPr marL="742950" lvl="1" indent="-285750">
              <a:buFont typeface="Arial" panose="020B0604020202020204" pitchFamily="34" charset="0"/>
              <a:buChar char="•"/>
            </a:pPr>
            <a:r>
              <a:rPr lang="en-US" sz="1850" dirty="0">
                <a:latin typeface="Perpetua" panose="02020502060401020303" pitchFamily="18" charset="0"/>
              </a:rPr>
              <a:t>The Political Asylum / Immigration Representation (PAIR) Project: (617) 742-9296</a:t>
            </a:r>
          </a:p>
          <a:p>
            <a:pPr marL="742950" lvl="1" indent="-285750">
              <a:buFont typeface="Arial" panose="020B0604020202020204" pitchFamily="34" charset="0"/>
              <a:buChar char="•"/>
            </a:pPr>
            <a:r>
              <a:rPr lang="en-US" sz="1850" dirty="0">
                <a:latin typeface="Perpetua" panose="02020502060401020303" pitchFamily="18" charset="0"/>
              </a:rPr>
              <a:t>Massachusetts Immigrant and Refugee Advocacy Coalition (MIRA): (617) 350-5480</a:t>
            </a:r>
          </a:p>
          <a:p>
            <a:pPr marL="742950" lvl="1" indent="-285750">
              <a:buFont typeface="Arial" panose="020B0604020202020204" pitchFamily="34" charset="0"/>
              <a:buChar char="•"/>
            </a:pPr>
            <a:r>
              <a:rPr lang="en-US" sz="1850" dirty="0">
                <a:latin typeface="Perpetua" panose="02020502060401020303" pitchFamily="18" charset="0"/>
              </a:rPr>
              <a:t>The Mayor’s Office of Immigrant Advancement: (617) 635-2980</a:t>
            </a:r>
          </a:p>
          <a:p>
            <a:br>
              <a:rPr lang="en-US" sz="1850" dirty="0">
                <a:latin typeface="Perpetua" panose="02020502060401020303" pitchFamily="18" charset="0"/>
              </a:rPr>
            </a:br>
            <a:r>
              <a:rPr lang="en-US" sz="1850" dirty="0">
                <a:latin typeface="Perpetua" panose="02020502060401020303" pitchFamily="18" charset="0"/>
              </a:rPr>
              <a:t>USCIS (United States Citizenship and Immigration Services) will reject all requests after October 5, 2017.</a:t>
            </a:r>
          </a:p>
          <a:p>
            <a:endParaRPr lang="en-US" dirty="0"/>
          </a:p>
        </p:txBody>
      </p:sp>
    </p:spTree>
    <p:extLst>
      <p:ext uri="{BB962C8B-B14F-4D97-AF65-F5344CB8AC3E}">
        <p14:creationId xmlns:p14="http://schemas.microsoft.com/office/powerpoint/2010/main" val="159329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18</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Perpetua</vt:lpstr>
      <vt:lpstr>Office Theme</vt:lpstr>
      <vt:lpstr>Renewing DACA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Empowered &amp; “Know Your Rights"</dc:title>
  <dc:creator>Sara Jorgensen</dc:creator>
  <cp:lastModifiedBy>Lauren Liebhaber</cp:lastModifiedBy>
  <cp:revision>4</cp:revision>
  <dcterms:created xsi:type="dcterms:W3CDTF">2017-09-08T11:21:20Z</dcterms:created>
  <dcterms:modified xsi:type="dcterms:W3CDTF">2017-09-08T18:17:27Z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2017-09-08T00:00:00Z</vt:filetime>
  </property>
  <property fmtid="{D5CDD505-2E9C-101B-9397-08002B2CF9AE}" pid="3" name="Creator">
    <vt:lpwstr>Microsoft® PowerPoint® 2013</vt:lpwstr>
  </property>
  <property fmtid="{D5CDD505-2E9C-101B-9397-08002B2CF9AE}" pid="4" name="LastSaved">
    <vt:filetime>2017-09-08T00:00:00Z</vt:filetime>
  </property>
</Properties>
</file>